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77" r:id="rId8"/>
    <p:sldId id="282" r:id="rId9"/>
    <p:sldId id="270" r:id="rId10"/>
    <p:sldId id="271" r:id="rId11"/>
    <p:sldId id="273" r:id="rId12"/>
    <p:sldId id="279" r:id="rId13"/>
    <p:sldId id="280" r:id="rId14"/>
    <p:sldId id="261" r:id="rId15"/>
    <p:sldId id="263" r:id="rId16"/>
    <p:sldId id="28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E81"/>
    <a:srgbClr val="FA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F1BD2-F529-4DB7-8D43-032AF0410315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A258F-3312-4393-9560-EF81A755A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72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469D5-73EA-3B47-D240-3C060BC90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2C746-C3C8-471E-82A4-5A8FF26DB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E1AEAF-B67B-65DD-9A32-CAFA4BA91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are an independent, member-led union supporting Santander colleagues at every level.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A6316-E524-FDD4-1137-540B81FCF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258F-3312-4393-9560-EF81A755A0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2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EF2C5-E833-63B0-3B5F-3EA3CD3F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278CFA-C03B-FD42-98CA-BF28780AF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90F0E-5129-751D-1F6E-C4B69275D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are an independent, member-led union supporting Santander colleagues at every level.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53759-52B4-752E-039A-0C655A7F3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258F-3312-4393-9560-EF81A755A0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8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are an independent, member-led union supporting Santander colleagues at every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258F-3312-4393-9560-EF81A755A0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3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Local reps who know your site, your role, and your challenges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Advice and guidance on policies, processes and workplace changes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Support during restructures, performance processes, and difficult conversations.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Local reps who know your site, your role and your challenges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258F-3312-4393-9560-EF81A755A0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0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258F-3312-4393-9560-EF81A755A0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6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FD105-F450-4377-C377-F8632DC10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A8A2DA-0EDE-A51A-EE2E-F31A922A7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B4CF4-5ECB-607A-A706-1D87A213A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16406-80AD-8126-363A-E3D87C36F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258F-3312-4393-9560-EF81A755A0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7F6F-FF5A-77B9-2440-956A0A5DA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F65FE-918E-0E96-BB81-78D1F2368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32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BCDF-4B36-FEF3-B92E-897F2E86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03B14-4CBA-B5DF-431E-B6F983F8D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25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6AFCC6-FCB5-23AF-C4CF-0F08D6E5A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2F327-7C55-1783-F933-247C0673C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98B8-80B3-D70A-DB50-AC2E2C95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F622-BCAA-FD24-495E-74881481C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075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5AA4-3481-662E-9A82-04E4A1F4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DBE5E-90FF-EA97-9776-38803D52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12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7A47-30B0-2971-F8EA-37013F3C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B8192-3AAE-B291-051E-D6ABEA10D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0AC44-8F7B-8A6B-B3F4-B3E95FFA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6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34E3-C3C4-A8E6-F00F-7E6358CB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281BB-6107-1E89-B65B-8B8B348A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E8EFF-2F73-37C0-DC4E-DC9E2633F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4091F-8128-73DE-4137-64AFCA99D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909F4-6DCB-3BBF-F64D-5454FFDAA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10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6AF5-E6F8-E1DB-08A2-5042420E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123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94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51A5-3C81-C587-881F-355ED5AE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8D9C-2532-E838-05ED-F270968E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03616-538F-002C-CD2D-20353E19A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94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B2DB-E5B5-088B-75E5-417DB76C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231B3-C940-FB3F-CE57-E1E1CE2B8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1337C-E07E-FE45-0B69-19E984C21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83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2F8DE8C9-2718-BCF9-7C97-B251FAF87C7F}"/>
              </a:ext>
            </a:extLst>
          </p:cNvPr>
          <p:cNvSpPr/>
          <p:nvPr userDrawn="1"/>
        </p:nvSpPr>
        <p:spPr>
          <a:xfrm>
            <a:off x="-1535502" y="5615796"/>
            <a:ext cx="14544136" cy="1551315"/>
          </a:xfrm>
          <a:prstGeom prst="ellipse">
            <a:avLst/>
          </a:prstGeom>
          <a:solidFill>
            <a:srgbClr val="FAF7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BB29A-64BF-4EA5-FD1D-F9A70257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C1977-DFE8-A8DD-C81E-2FA7ADA7F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AE5A2-D534-B010-4410-619E308D6B34}"/>
              </a:ext>
            </a:extLst>
          </p:cNvPr>
          <p:cNvSpPr txBox="1"/>
          <p:nvPr userDrawn="1"/>
        </p:nvSpPr>
        <p:spPr>
          <a:xfrm>
            <a:off x="9247517" y="6296251"/>
            <a:ext cx="316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www.advance-union.org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8931F-7F2D-2D30-F463-7251C95A00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2" y="5994946"/>
            <a:ext cx="665406" cy="6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0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R0SrRMGyMc?start=6&amp;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igheredjobs.com/blog/postDisplay.cfm?post=1225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s://fi.wikipedia.org/wiki/HE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ikist.com/free-photo-svhmt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jpeg"/><Relationship Id="rId10" Type="http://schemas.openxmlformats.org/officeDocument/2006/relationships/hyperlink" Target="https://sustainingcommunity.wordpress.com/2020/05/02/avp-safety-zoom/" TargetMode="External"/><Relationship Id="rId4" Type="http://schemas.openxmlformats.org/officeDocument/2006/relationships/hyperlink" Target="https://www.flickr.com/photos/roland/100853718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erge 8">
            <a:extLst>
              <a:ext uri="{FF2B5EF4-FFF2-40B4-BE49-F238E27FC236}">
                <a16:creationId xmlns:a16="http://schemas.microsoft.com/office/drawing/2014/main" id="{F383BB0B-EFD5-6979-58BE-FEAEF0830706}"/>
              </a:ext>
            </a:extLst>
          </p:cNvPr>
          <p:cNvSpPr/>
          <p:nvPr/>
        </p:nvSpPr>
        <p:spPr>
          <a:xfrm rot="20286932">
            <a:off x="-103093" y="-420184"/>
            <a:ext cx="1882588" cy="1570616"/>
          </a:xfrm>
          <a:prstGeom prst="flowChartMerge">
            <a:avLst/>
          </a:prstGeom>
          <a:solidFill>
            <a:srgbClr val="FAF7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Merge 6">
            <a:extLst>
              <a:ext uri="{FF2B5EF4-FFF2-40B4-BE49-F238E27FC236}">
                <a16:creationId xmlns:a16="http://schemas.microsoft.com/office/drawing/2014/main" id="{1E4DA9ED-F9FF-05EE-AB28-56034A9E81BE}"/>
              </a:ext>
            </a:extLst>
          </p:cNvPr>
          <p:cNvSpPr/>
          <p:nvPr/>
        </p:nvSpPr>
        <p:spPr>
          <a:xfrm rot="20286932">
            <a:off x="10929773" y="2291377"/>
            <a:ext cx="1882588" cy="1570616"/>
          </a:xfrm>
          <a:prstGeom prst="flowChartMerge">
            <a:avLst/>
          </a:prstGeom>
          <a:solidFill>
            <a:srgbClr val="FAF7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72EDB619-A19E-878E-F014-DDA957866B20}"/>
              </a:ext>
            </a:extLst>
          </p:cNvPr>
          <p:cNvSpPr/>
          <p:nvPr/>
        </p:nvSpPr>
        <p:spPr>
          <a:xfrm rot="7078105">
            <a:off x="10119008" y="-341617"/>
            <a:ext cx="2624866" cy="2242485"/>
          </a:xfrm>
          <a:prstGeom prst="flowChartDelay">
            <a:avLst/>
          </a:prstGeom>
          <a:solidFill>
            <a:srgbClr val="FAF7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6777FD75-6B68-127F-E827-DC8BD19357D6}"/>
              </a:ext>
            </a:extLst>
          </p:cNvPr>
          <p:cNvSpPr/>
          <p:nvPr/>
        </p:nvSpPr>
        <p:spPr>
          <a:xfrm rot="19416069">
            <a:off x="-728993" y="3074506"/>
            <a:ext cx="1833099" cy="1776168"/>
          </a:xfrm>
          <a:prstGeom prst="flowChartDelay">
            <a:avLst/>
          </a:prstGeom>
          <a:solidFill>
            <a:srgbClr val="FAF7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7A637-1475-4B0D-7D44-28512E50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84" y="4089939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/>
              <a:t>Saiqa Manzoor	</a:t>
            </a:r>
            <a:br>
              <a:rPr lang="en-GB" sz="2400"/>
            </a:br>
            <a:r>
              <a:rPr lang="en-GB" sz="2400"/>
              <a:t>Advance Union</a:t>
            </a:r>
            <a:br>
              <a:rPr lang="en-GB" sz="2800" i="1"/>
            </a:br>
            <a:endParaRPr lang="en-GB" sz="2800" i="1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2EFD6ED-E117-A8D1-3570-65FA76B3A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4067" y="1102991"/>
            <a:ext cx="4415450" cy="4206240"/>
          </a:xfrm>
          <a:prstGeom prst="rect">
            <a:avLst/>
          </a:prstGeom>
        </p:spPr>
      </p:pic>
      <p:pic>
        <p:nvPicPr>
          <p:cNvPr id="3" name="Picture 2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DFEF2294-9BC8-0E92-3654-1B893A2B8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84" y="513697"/>
            <a:ext cx="3432699" cy="9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7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283BF-C7A7-4CBD-0B3F-B3A78E223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1FAD439-13F0-E3A9-E8C7-251BD787D984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   </a:t>
            </a:r>
            <a:r>
              <a:rPr lang="en-GB">
                <a:solidFill>
                  <a:schemeClr val="bg1"/>
                </a:solidFill>
              </a:rPr>
              <a:t>Testimonials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038B4-2F96-9F65-9443-0ABD09D2AC39}"/>
              </a:ext>
            </a:extLst>
          </p:cNvPr>
          <p:cNvSpPr txBox="1"/>
          <p:nvPr/>
        </p:nvSpPr>
        <p:spPr>
          <a:xfrm>
            <a:off x="783771" y="1220888"/>
            <a:ext cx="3165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/>
              <a:t>“Being a member of Advance Union has given me confidence at work knowing that </a:t>
            </a:r>
            <a:r>
              <a:rPr lang="en-GB" sz="1400" b="1" i="1">
                <a:solidFill>
                  <a:srgbClr val="FF0000"/>
                </a:solidFill>
              </a:rPr>
              <a:t>expert advice and representation are just a phone call away. </a:t>
            </a:r>
            <a:r>
              <a:rPr lang="en-GB" sz="1400" i="1"/>
              <a:t>Whether it’s guidance on a tricky work situation or support at a formal meeting, I’ve always felt backed by professionals who genuinely care about fair treatment.”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4CF5C-7540-E0BB-7241-599A460F940B}"/>
              </a:ext>
            </a:extLst>
          </p:cNvPr>
          <p:cNvSpPr txBox="1"/>
          <p:nvPr/>
        </p:nvSpPr>
        <p:spPr>
          <a:xfrm>
            <a:off x="8557452" y="1220887"/>
            <a:ext cx="3165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Lucida Sans" panose="020B0602030504020204" pitchFamily="34" charset="0"/>
              </a:rPr>
              <a:t>“I never expected how valuable the membership would be outside of work issues — from exclusive discounts and travel deals. </a:t>
            </a:r>
            <a:r>
              <a:rPr lang="en-GB" sz="1400" b="1">
                <a:solidFill>
                  <a:srgbClr val="FF0000"/>
                </a:solidFill>
                <a:latin typeface="Lucida Sans" panose="020B0602030504020204" pitchFamily="34" charset="0"/>
              </a:rPr>
              <a:t>The benefits alone have more than paid for my subscription, </a:t>
            </a:r>
            <a:r>
              <a:rPr lang="en-GB" sz="1400">
                <a:latin typeface="Lucida Sans" panose="020B0602030504020204" pitchFamily="34" charset="0"/>
              </a:rPr>
              <a:t>and that’s before even counting the peace of mind I get from union support.”</a:t>
            </a:r>
            <a:endParaRPr lang="en-GB" sz="1400" i="1">
              <a:latin typeface="Lucida Sans" panose="020B0602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68292-C6B7-61D6-C716-12B28832B7F0}"/>
              </a:ext>
            </a:extLst>
          </p:cNvPr>
          <p:cNvSpPr txBox="1"/>
          <p:nvPr/>
        </p:nvSpPr>
        <p:spPr>
          <a:xfrm>
            <a:off x="8557452" y="3429000"/>
            <a:ext cx="3165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“Joining Advance Union has given me a real voice at work. Through meetings, open webinars, and collective representation, I feel like I’m making a difference and </a:t>
            </a:r>
            <a:r>
              <a:rPr lang="en-GB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helping shape a better working experience for everyone. </a:t>
            </a:r>
            <a:r>
              <a:rPr lang="en-GB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community has made my day-to-day working life more positive.”</a:t>
            </a:r>
            <a:endParaRPr lang="en-GB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0482A-8748-ACC0-7F74-51ED1D1A3D69}"/>
              </a:ext>
            </a:extLst>
          </p:cNvPr>
          <p:cNvSpPr txBox="1"/>
          <p:nvPr/>
        </p:nvSpPr>
        <p:spPr>
          <a:xfrm>
            <a:off x="4513089" y="3644443"/>
            <a:ext cx="3165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“</a:t>
            </a:r>
            <a:r>
              <a:rPr lang="en-GB" sz="1400" b="1">
                <a:solidFill>
                  <a:srgbClr val="FF0000"/>
                </a:solidFill>
              </a:rPr>
              <a:t>Advance Union </a:t>
            </a:r>
            <a:r>
              <a:rPr lang="en-GB" sz="1400"/>
              <a:t>has a knowledgeable team that offers confidential advice and genuine support. I know I’m part of a professional community that stands up for its members, keeps us informed, and </a:t>
            </a:r>
            <a:r>
              <a:rPr lang="en-GB" sz="1400" b="1">
                <a:solidFill>
                  <a:srgbClr val="FF0000"/>
                </a:solidFill>
              </a:rPr>
              <a:t>works constructively with employers for better pay, conditions and fairness.” </a:t>
            </a:r>
          </a:p>
        </p:txBody>
      </p:sp>
      <p:pic>
        <p:nvPicPr>
          <p:cNvPr id="8" name="Picture 7" descr="Sea of hands in the middle">
            <a:extLst>
              <a:ext uri="{FF2B5EF4-FFF2-40B4-BE49-F238E27FC236}">
                <a16:creationId xmlns:a16="http://schemas.microsoft.com/office/drawing/2014/main" id="{CCC21010-AB2C-8053-CDE5-2770B6206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3489920"/>
            <a:ext cx="2850777" cy="1900054"/>
          </a:xfrm>
          <a:prstGeom prst="rect">
            <a:avLst/>
          </a:prstGeom>
        </p:spPr>
      </p:pic>
      <p:pic>
        <p:nvPicPr>
          <p:cNvPr id="10" name="Picture 9" descr="A plane flying in the sky&#10;&#10;AI-generated content may be incorrect.">
            <a:extLst>
              <a:ext uri="{FF2B5EF4-FFF2-40B4-BE49-F238E27FC236}">
                <a16:creationId xmlns:a16="http://schemas.microsoft.com/office/drawing/2014/main" id="{7A83A7C6-AC4F-861B-B9FF-E0A196B6F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18" y="1220887"/>
            <a:ext cx="3244759" cy="21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250D5-52B3-1DE4-A507-4A9F6B095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6318C60-F25F-BFAF-E9BE-0A05309E1631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   </a:t>
            </a:r>
            <a:r>
              <a:rPr lang="en-GB">
                <a:solidFill>
                  <a:schemeClr val="bg1"/>
                </a:solidFill>
              </a:rPr>
              <a:t>Great benefits for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26912-4497-7525-0D7A-B64322769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508" y="1303094"/>
            <a:ext cx="3083394" cy="1626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A8B7C-A4E9-E713-92B1-FBE85F60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56" y="1659702"/>
            <a:ext cx="2823062" cy="1015992"/>
          </a:xfrm>
          <a:prstGeom prst="rect">
            <a:avLst/>
          </a:prstGeom>
        </p:spPr>
      </p:pic>
      <p:pic>
        <p:nvPicPr>
          <p:cNvPr id="8" name="Picture 7" descr="A blue and green check mark&#10;&#10;AI-generated content may be incorrect.">
            <a:extLst>
              <a:ext uri="{FF2B5EF4-FFF2-40B4-BE49-F238E27FC236}">
                <a16:creationId xmlns:a16="http://schemas.microsoft.com/office/drawing/2014/main" id="{BBE30AE5-D926-1AD2-1AD4-348DA8443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03" y="1342012"/>
            <a:ext cx="4323642" cy="1560606"/>
          </a:xfrm>
          <a:prstGeom prst="rect">
            <a:avLst/>
          </a:prstGeom>
        </p:spPr>
      </p:pic>
      <p:pic>
        <p:nvPicPr>
          <p:cNvPr id="10" name="Picture 9" descr="A logo with white text and orange circles&#10;&#10;AI-generated content may be incorrect.">
            <a:extLst>
              <a:ext uri="{FF2B5EF4-FFF2-40B4-BE49-F238E27FC236}">
                <a16:creationId xmlns:a16="http://schemas.microsoft.com/office/drawing/2014/main" id="{297C6178-AB03-694A-CBAC-8DE4F5229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29" y="3324673"/>
            <a:ext cx="2856224" cy="1954258"/>
          </a:xfrm>
          <a:prstGeom prst="rect">
            <a:avLst/>
          </a:prstGeom>
        </p:spPr>
      </p:pic>
      <p:pic>
        <p:nvPicPr>
          <p:cNvPr id="14" name="Picture 13" descr="A blue and white logo&#10;&#10;AI-generated content may be incorrect.">
            <a:extLst>
              <a:ext uri="{FF2B5EF4-FFF2-40B4-BE49-F238E27FC236}">
                <a16:creationId xmlns:a16="http://schemas.microsoft.com/office/drawing/2014/main" id="{AF0022EF-F00B-F313-985D-8513AFCA0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52" y="3256514"/>
            <a:ext cx="2169733" cy="2090576"/>
          </a:xfrm>
          <a:prstGeom prst="rect">
            <a:avLst/>
          </a:prstGeom>
        </p:spPr>
      </p:pic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D246701A-7B23-05BE-AB36-04D38E5FC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8"/>
          <a:stretch>
            <a:fillRect/>
          </a:stretch>
        </p:blipFill>
        <p:spPr>
          <a:xfrm>
            <a:off x="4401403" y="3781542"/>
            <a:ext cx="3389193" cy="14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3DA1A-2C4F-395A-0470-9B22BDF7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DE87CB5-11CF-CF58-FC22-4D36AECEBCDA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   </a:t>
            </a:r>
            <a:r>
              <a:rPr lang="en-GB">
                <a:solidFill>
                  <a:schemeClr val="bg1"/>
                </a:solidFill>
              </a:rPr>
              <a:t>What else….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910ED-04F8-0B1B-DA51-A140FBB8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6" y="1453553"/>
            <a:ext cx="5510871" cy="25179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4F8E6-A0F0-3ED6-49C1-CC6A2820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752" y="3429000"/>
            <a:ext cx="3183806" cy="2139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194B0-254E-3262-36FC-4517596C4800}"/>
              </a:ext>
            </a:extLst>
          </p:cNvPr>
          <p:cNvSpPr txBox="1"/>
          <p:nvPr/>
        </p:nvSpPr>
        <p:spPr>
          <a:xfrm>
            <a:off x="8471593" y="3059668"/>
            <a:ext cx="325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Competitions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B2E93-3292-F586-6642-AA886A8DE569}"/>
              </a:ext>
            </a:extLst>
          </p:cNvPr>
          <p:cNvSpPr txBox="1"/>
          <p:nvPr/>
        </p:nvSpPr>
        <p:spPr>
          <a:xfrm>
            <a:off x="185738" y="1084221"/>
            <a:ext cx="325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Quarterly newsletters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91B74-93D7-0FD3-38F2-A1A3837CB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972" y="4415505"/>
            <a:ext cx="3330600" cy="2433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9A72AC-B9CD-A251-F304-8E49F1EF17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126" b="25310"/>
          <a:stretch>
            <a:fillRect/>
          </a:stretch>
        </p:blipFill>
        <p:spPr>
          <a:xfrm>
            <a:off x="6885616" y="1268887"/>
            <a:ext cx="3001758" cy="13501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028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9BFFE-D9CA-69FF-B055-AA9D3D6B6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36325AB-5F9C-19FE-549E-03F46E671E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   </a:t>
            </a: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Join today….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30ACAF3-0BD1-3D79-B0AC-C171C5CE1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16C2906-4A21-5661-1FB2-359C54817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C8FAA26-88F5-FF56-C440-A691705E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B4402E2-5814-87FE-C02C-79C4062E1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E0B74C9B-3A3D-AC39-619B-966BC322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1" name="Picture 20" descr="A qr code in a square&#10;&#10;AI-generated content may be incorrect.">
            <a:extLst>
              <a:ext uri="{FF2B5EF4-FFF2-40B4-BE49-F238E27FC236}">
                <a16:creationId xmlns:a16="http://schemas.microsoft.com/office/drawing/2014/main" id="{DFA5BF83-D861-D72A-1466-ACE4361C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156" y="1227223"/>
            <a:ext cx="3351687" cy="41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6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2746D-B756-35BC-B357-733CC7E66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F0359D3-F805-F742-4888-A707FC64C1F3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    Contact &amp; Connect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E04EA-5E49-160B-5AFD-AB2D4E459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48" y="1702995"/>
            <a:ext cx="5371798" cy="39245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22608C-7A02-E9FE-F178-60CE6D19B67E}"/>
              </a:ext>
            </a:extLst>
          </p:cNvPr>
          <p:cNvSpPr txBox="1"/>
          <p:nvPr/>
        </p:nvSpPr>
        <p:spPr>
          <a:xfrm>
            <a:off x="739499" y="2233278"/>
            <a:ext cx="7272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/>
              <a:t>Helpline: 01442 891122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54CA5-F64A-D47A-2ED3-2D714C142844}"/>
              </a:ext>
            </a:extLst>
          </p:cNvPr>
          <p:cNvSpPr txBox="1"/>
          <p:nvPr/>
        </p:nvSpPr>
        <p:spPr>
          <a:xfrm>
            <a:off x="739499" y="3303892"/>
            <a:ext cx="7272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u="none" strike="noStrike" baseline="0"/>
              <a:t>info@advance-union.org</a:t>
            </a:r>
            <a:endParaRPr lang="en-GB" sz="3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7CF230-53A1-FF0A-1FE9-0517EE0929AB}"/>
              </a:ext>
            </a:extLst>
          </p:cNvPr>
          <p:cNvSpPr txBox="1"/>
          <p:nvPr/>
        </p:nvSpPr>
        <p:spPr>
          <a:xfrm>
            <a:off x="739499" y="4374507"/>
            <a:ext cx="7272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/>
              <a:t>www.advance-union.org</a:t>
            </a:r>
          </a:p>
        </p:txBody>
      </p:sp>
    </p:spTree>
    <p:extLst>
      <p:ext uri="{BB962C8B-B14F-4D97-AF65-F5344CB8AC3E}">
        <p14:creationId xmlns:p14="http://schemas.microsoft.com/office/powerpoint/2010/main" val="105496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DAAB7-EA46-E64D-4DA1-DD86C035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520" y="1825592"/>
            <a:ext cx="10515600" cy="1500187"/>
          </a:xfrm>
        </p:spPr>
        <p:txBody>
          <a:bodyPr>
            <a:normAutofit fontScale="25000" lnSpcReduction="20000"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>
                <a:solidFill>
                  <a:schemeClr val="tx2"/>
                </a:solidFill>
              </a:rPr>
              <a:t>About Unions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>
                <a:solidFill>
                  <a:schemeClr val="tx2"/>
                </a:solidFill>
              </a:rPr>
              <a:t>Who are Advance and what do we do?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>
                <a:solidFill>
                  <a:schemeClr val="tx2"/>
                </a:solidFill>
              </a:rPr>
              <a:t>Why is this session so important?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>
                <a:solidFill>
                  <a:schemeClr val="tx2"/>
                </a:solidFill>
              </a:rPr>
              <a:t>Our people and your union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>
                <a:solidFill>
                  <a:schemeClr val="tx2"/>
                </a:solidFill>
              </a:rPr>
              <a:t>All the benefits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800">
                <a:solidFill>
                  <a:schemeClr val="tx2"/>
                </a:solidFill>
              </a:rPr>
              <a:t>What's in it for you?</a:t>
            </a:r>
          </a:p>
          <a:p>
            <a:endParaRPr lang="en-GB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0EF9FCA-B9C6-9297-F3A5-4F396F24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394"/>
            <a:ext cx="12192000" cy="971130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400"/>
              <a:t>    </a:t>
            </a:r>
            <a:r>
              <a:rPr lang="en-GB" sz="4400">
                <a:solidFill>
                  <a:schemeClr val="bg1"/>
                </a:solidFill>
              </a:rPr>
              <a:t>What we will talk about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291BA3-3B2F-0D3B-4008-F0BB7E2DB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470" y="1146243"/>
            <a:ext cx="3269304" cy="2179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 person and person standing together&#10;&#10;AI-generated content may be incorrect.">
            <a:extLst>
              <a:ext uri="{FF2B5EF4-FFF2-40B4-BE49-F238E27FC236}">
                <a16:creationId xmlns:a16="http://schemas.microsoft.com/office/drawing/2014/main" id="{48EA75C0-4242-3215-F746-1C17632E4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053" y="3600304"/>
            <a:ext cx="1919747" cy="22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0772C-5090-61DE-F3B5-D865D306B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C8431F-5160-3C48-5890-5CA19CDC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Union?</a:t>
            </a:r>
          </a:p>
        </p:txBody>
      </p:sp>
      <p:pic>
        <p:nvPicPr>
          <p:cNvPr id="7" name="Content Placeholder 6" descr="A group of people with signs&#10;&#10;AI-generated content may be incorrect.">
            <a:extLst>
              <a:ext uri="{FF2B5EF4-FFF2-40B4-BE49-F238E27FC236}">
                <a16:creationId xmlns:a16="http://schemas.microsoft.com/office/drawing/2014/main" id="{4CD5D8FE-193F-7374-B7A9-DA46A651D4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b="6522"/>
          <a:stretch>
            <a:fillRect/>
          </a:stretch>
        </p:blipFill>
        <p:spPr>
          <a:xfrm>
            <a:off x="902108" y="0"/>
            <a:ext cx="10515600" cy="58351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E792AD-8E45-E1AD-F382-DC5AD928FC58}"/>
              </a:ext>
            </a:extLst>
          </p:cNvPr>
          <p:cNvSpPr txBox="1"/>
          <p:nvPr/>
        </p:nvSpPr>
        <p:spPr>
          <a:xfrm>
            <a:off x="3068456" y="5784738"/>
            <a:ext cx="5449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/>
              <a:t>What is a Union?</a:t>
            </a:r>
          </a:p>
        </p:txBody>
      </p:sp>
    </p:spTree>
    <p:extLst>
      <p:ext uri="{BB962C8B-B14F-4D97-AF65-F5344CB8AC3E}">
        <p14:creationId xmlns:p14="http://schemas.microsoft.com/office/powerpoint/2010/main" val="255100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C2593-E50E-BDFD-017F-FEC5E8E2F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BCB005C-4877-D764-848C-3E3C11503F5C}"/>
              </a:ext>
            </a:extLst>
          </p:cNvPr>
          <p:cNvSpPr txBox="1">
            <a:spLocks/>
          </p:cNvSpPr>
          <p:nvPr/>
        </p:nvSpPr>
        <p:spPr>
          <a:xfrm>
            <a:off x="291058" y="1764431"/>
            <a:ext cx="10214814" cy="3657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>
                <a:latin typeface="+mn-lt"/>
              </a:rPr>
              <a:t>Workplaces change — roles, structures, expectations.  </a:t>
            </a:r>
          </a:p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>
                <a:latin typeface="+mn-lt"/>
              </a:rPr>
              <a:t>- A union helps you navigate all of it. </a:t>
            </a:r>
          </a:p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sz="2400">
              <a:latin typeface="+mn-lt"/>
            </a:endParaRPr>
          </a:p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>
                <a:latin typeface="+mn-lt"/>
              </a:rPr>
              <a:t>You’re stronger with representation than without it. </a:t>
            </a:r>
          </a:p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>
                <a:latin typeface="+mn-lt"/>
              </a:rPr>
              <a:t>When something feels unclear, unfair, or overwhelming, you have experts ready to step in. </a:t>
            </a:r>
          </a:p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sz="2400">
              <a:latin typeface="+mn-lt"/>
            </a:endParaRPr>
          </a:p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 b="1" i="1">
                <a:latin typeface="+mn-lt"/>
              </a:rPr>
              <a:t>“It’s not about problems — it’s about protection.”</a:t>
            </a:r>
            <a:r>
              <a:rPr lang="en-US" altLang="en-US" sz="2400" i="1">
                <a:latin typeface="+mn-lt"/>
              </a:rPr>
              <a:t> </a:t>
            </a:r>
          </a:p>
          <a:p>
            <a:endParaRPr lang="en-GB" i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9CF78-ABFC-3F3A-49D1-D246E29497F0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   </a:t>
            </a:r>
            <a:r>
              <a:rPr lang="en-GB">
                <a:solidFill>
                  <a:schemeClr val="bg1"/>
                </a:solidFill>
              </a:rPr>
              <a:t>Why Unions matter</a:t>
            </a:r>
          </a:p>
        </p:txBody>
      </p:sp>
    </p:spTree>
    <p:extLst>
      <p:ext uri="{BB962C8B-B14F-4D97-AF65-F5344CB8AC3E}">
        <p14:creationId xmlns:p14="http://schemas.microsoft.com/office/powerpoint/2010/main" val="301893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E097D-F8E5-7847-1D76-A51CBDB5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0258E-FCD6-0B26-442B-060752DA8E9C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   </a:t>
            </a:r>
            <a:r>
              <a:rPr lang="en-GB">
                <a:solidFill>
                  <a:schemeClr val="bg1"/>
                </a:solidFill>
              </a:rPr>
              <a:t>Why Unions matter</a:t>
            </a:r>
          </a:p>
        </p:txBody>
      </p:sp>
      <p:pic>
        <p:nvPicPr>
          <p:cNvPr id="3" name="Online Media 2" title="It's 💗Unions week 9-15 February">
            <a:hlinkClick r:id="" action="ppaction://media"/>
            <a:extLst>
              <a:ext uri="{FF2B5EF4-FFF2-40B4-BE49-F238E27FC236}">
                <a16:creationId xmlns:a16="http://schemas.microsoft.com/office/drawing/2014/main" id="{1BCA4719-369A-278F-7B1F-9472680AF1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6279" y="1117600"/>
            <a:ext cx="8999442" cy="50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54AE983-56EB-D66B-8685-42F2777DEEAB}"/>
              </a:ext>
            </a:extLst>
          </p:cNvPr>
          <p:cNvSpPr txBox="1">
            <a:spLocks/>
          </p:cNvSpPr>
          <p:nvPr/>
        </p:nvSpPr>
        <p:spPr>
          <a:xfrm>
            <a:off x="887688" y="2471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/>
              <a:t>“The only union totally dedicated to people in</a:t>
            </a:r>
          </a:p>
          <a:p>
            <a:pPr>
              <a:lnSpc>
                <a:spcPct val="160000"/>
              </a:lnSpc>
            </a:pPr>
            <a:r>
              <a:rPr lang="en-GB" i="1"/>
              <a:t>Santander by being “Your Informed Voice At Work”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427FD-F968-31B6-310D-ADB3A1EE7B25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   </a:t>
            </a:r>
            <a:r>
              <a:rPr lang="en-GB">
                <a:solidFill>
                  <a:schemeClr val="bg1"/>
                </a:solidFill>
              </a:rPr>
              <a:t>Who are Advance Union?</a:t>
            </a:r>
          </a:p>
        </p:txBody>
      </p:sp>
    </p:spTree>
    <p:extLst>
      <p:ext uri="{BB962C8B-B14F-4D97-AF65-F5344CB8AC3E}">
        <p14:creationId xmlns:p14="http://schemas.microsoft.com/office/powerpoint/2010/main" val="167001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93ED52-90AF-4FE4-E027-D6103ABAB150}"/>
              </a:ext>
            </a:extLst>
          </p:cNvPr>
          <p:cNvSpPr/>
          <p:nvPr/>
        </p:nvSpPr>
        <p:spPr>
          <a:xfrm>
            <a:off x="726712" y="3861620"/>
            <a:ext cx="2927308" cy="2295205"/>
          </a:xfrm>
          <a:prstGeom prst="roundRect">
            <a:avLst/>
          </a:prstGeom>
          <a:solidFill>
            <a:srgbClr val="097E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F58EC-8AF7-5675-5F94-633CF580186E}"/>
              </a:ext>
            </a:extLst>
          </p:cNvPr>
          <p:cNvSpPr/>
          <p:nvPr/>
        </p:nvSpPr>
        <p:spPr>
          <a:xfrm>
            <a:off x="8426492" y="1442174"/>
            <a:ext cx="2927308" cy="2295205"/>
          </a:xfrm>
          <a:prstGeom prst="roundRect">
            <a:avLst/>
          </a:prstGeom>
          <a:solidFill>
            <a:srgbClr val="097E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7CE6-C4A1-6479-4C72-ED4C0FDC6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3268" y="1690688"/>
            <a:ext cx="2724788" cy="1862584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GB" sz="3700">
                <a:solidFill>
                  <a:schemeClr val="bg1"/>
                </a:solidFill>
                <a:latin typeface="Agency FB" panose="020B0503020202020204" pitchFamily="34" charset="0"/>
              </a:rPr>
              <a:t>Acting in strength for our members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813805B-66D7-CE7F-5E50-E7801A5F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394"/>
            <a:ext cx="12192000" cy="97113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</a:t>
            </a:r>
            <a:r>
              <a:rPr lang="en-GB">
                <a:solidFill>
                  <a:schemeClr val="bg1"/>
                </a:solidFill>
              </a:rPr>
              <a:t>Our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CE762A-5DB6-5077-B4DF-1049C45CF139}"/>
              </a:ext>
            </a:extLst>
          </p:cNvPr>
          <p:cNvSpPr txBox="1">
            <a:spLocks/>
          </p:cNvSpPr>
          <p:nvPr/>
        </p:nvSpPr>
        <p:spPr>
          <a:xfrm>
            <a:off x="879369" y="3955208"/>
            <a:ext cx="2621994" cy="192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GB" sz="370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Safeguarding you pay &amp; benefits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8D4070-C374-8BCD-6403-E9B8616450E7}"/>
              </a:ext>
            </a:extLst>
          </p:cNvPr>
          <p:cNvSpPr/>
          <p:nvPr/>
        </p:nvSpPr>
        <p:spPr>
          <a:xfrm>
            <a:off x="8426492" y="3861620"/>
            <a:ext cx="2927308" cy="2295205"/>
          </a:xfrm>
          <a:prstGeom prst="roundRect">
            <a:avLst/>
          </a:prstGeom>
          <a:solidFill>
            <a:srgbClr val="097E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5F7A45-5B45-A7D2-EC49-F3975CBBECE7}"/>
              </a:ext>
            </a:extLst>
          </p:cNvPr>
          <p:cNvSpPr/>
          <p:nvPr/>
        </p:nvSpPr>
        <p:spPr>
          <a:xfrm>
            <a:off x="4576602" y="3861620"/>
            <a:ext cx="2927308" cy="2295205"/>
          </a:xfrm>
          <a:prstGeom prst="roundRect">
            <a:avLst/>
          </a:prstGeom>
          <a:solidFill>
            <a:srgbClr val="097E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648A2A-66E8-8682-BAFE-AC46144B11C8}"/>
              </a:ext>
            </a:extLst>
          </p:cNvPr>
          <p:cNvSpPr txBox="1">
            <a:spLocks/>
          </p:cNvSpPr>
          <p:nvPr/>
        </p:nvSpPr>
        <p:spPr>
          <a:xfrm>
            <a:off x="8527752" y="3985893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GB" sz="320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Conserving your security of employment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E71D47-2E2B-1986-2FCA-2F64F1191CAA}"/>
              </a:ext>
            </a:extLst>
          </p:cNvPr>
          <p:cNvSpPr/>
          <p:nvPr/>
        </p:nvSpPr>
        <p:spPr>
          <a:xfrm>
            <a:off x="4538503" y="1442144"/>
            <a:ext cx="2927308" cy="2295205"/>
          </a:xfrm>
          <a:prstGeom prst="roundRect">
            <a:avLst/>
          </a:prstGeom>
          <a:solidFill>
            <a:srgbClr val="097E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DA1F72-3AE4-07CA-426A-3835803FF272}"/>
              </a:ext>
            </a:extLst>
          </p:cNvPr>
          <p:cNvSpPr txBox="1">
            <a:spLocks/>
          </p:cNvSpPr>
          <p:nvPr/>
        </p:nvSpPr>
        <p:spPr>
          <a:xfrm>
            <a:off x="4677862" y="4110151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GB" sz="3700">
                <a:solidFill>
                  <a:schemeClr val="bg1"/>
                </a:solidFill>
                <a:latin typeface="Skeena" panose="020F0502020204030204" pitchFamily="2" charset="0"/>
              </a:rPr>
              <a:t>Advocating Diversity, Equality &amp; Inclusion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35B9BCD-FA09-F631-7049-C3378D2E6E64}"/>
              </a:ext>
            </a:extLst>
          </p:cNvPr>
          <p:cNvSpPr txBox="1">
            <a:spLocks/>
          </p:cNvSpPr>
          <p:nvPr/>
        </p:nvSpPr>
        <p:spPr>
          <a:xfrm>
            <a:off x="4639763" y="1566416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GB" sz="3700">
                <a:solidFill>
                  <a:schemeClr val="bg1"/>
                </a:solidFill>
                <a:latin typeface="Bahnschrift Light" panose="020B0502040204020203" pitchFamily="34" charset="0"/>
              </a:rPr>
              <a:t>Ensuring fairness at work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F79311-EDA4-9D2E-8BFB-44943E8E3D24}"/>
              </a:ext>
            </a:extLst>
          </p:cNvPr>
          <p:cNvSpPr/>
          <p:nvPr/>
        </p:nvSpPr>
        <p:spPr>
          <a:xfrm>
            <a:off x="782456" y="1442174"/>
            <a:ext cx="2927308" cy="2295205"/>
          </a:xfrm>
          <a:prstGeom prst="roundRect">
            <a:avLst/>
          </a:prstGeom>
          <a:solidFill>
            <a:srgbClr val="097E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74D52AA-1E55-DD6F-3DBF-9D7034422F88}"/>
              </a:ext>
            </a:extLst>
          </p:cNvPr>
          <p:cNvSpPr txBox="1">
            <a:spLocks/>
          </p:cNvSpPr>
          <p:nvPr/>
        </p:nvSpPr>
        <p:spPr>
          <a:xfrm>
            <a:off x="929232" y="1690688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>
                <a:solidFill>
                  <a:schemeClr val="bg1"/>
                </a:solidFill>
              </a:rPr>
              <a:t>Working together for our members</a:t>
            </a:r>
          </a:p>
        </p:txBody>
      </p:sp>
    </p:spTree>
    <p:extLst>
      <p:ext uri="{BB962C8B-B14F-4D97-AF65-F5344CB8AC3E}">
        <p14:creationId xmlns:p14="http://schemas.microsoft.com/office/powerpoint/2010/main" val="32188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B685D-B99F-D1A7-4924-7E8F126E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F5A929-5EE8-FF00-4209-564FB2C15B98}"/>
              </a:ext>
            </a:extLst>
          </p:cNvPr>
          <p:cNvSpPr/>
          <p:nvPr/>
        </p:nvSpPr>
        <p:spPr>
          <a:xfrm>
            <a:off x="504673" y="3897262"/>
            <a:ext cx="2331533" cy="186258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814D5D-E140-5394-E113-7AC5F72E67AD}"/>
              </a:ext>
            </a:extLst>
          </p:cNvPr>
          <p:cNvSpPr/>
          <p:nvPr/>
        </p:nvSpPr>
        <p:spPr>
          <a:xfrm>
            <a:off x="6196219" y="1399539"/>
            <a:ext cx="2331533" cy="186258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1C68-45B0-DFF1-6E69-A2D18B4CE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782" y="1333910"/>
            <a:ext cx="2724788" cy="186258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Advice and guidance </a:t>
            </a:r>
          </a:p>
          <a:p>
            <a:pPr marL="0" indent="0" algn="ctr">
              <a:buNone/>
            </a:pPr>
            <a:r>
              <a:rPr lang="en-GB"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on policies, processes </a:t>
            </a:r>
          </a:p>
          <a:p>
            <a:pPr marL="0" indent="0" algn="ctr">
              <a:buNone/>
            </a:pPr>
            <a:r>
              <a:rPr lang="en-GB"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and </a:t>
            </a:r>
          </a:p>
          <a:p>
            <a:pPr marL="0" indent="0" algn="ctr">
              <a:buNone/>
            </a:pPr>
            <a:r>
              <a:rPr lang="en-GB"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workplace changes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C32D61E-9006-47BA-FD64-5B810DCE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394"/>
            <a:ext cx="12192000" cy="97113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</a:t>
            </a:r>
            <a:r>
              <a:rPr lang="en-GB">
                <a:solidFill>
                  <a:schemeClr val="bg1"/>
                </a:solidFill>
              </a:rPr>
              <a:t>What does Advance do for members?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A6E264-789B-731B-25E5-E86C7BF0E4BA}"/>
              </a:ext>
            </a:extLst>
          </p:cNvPr>
          <p:cNvSpPr txBox="1">
            <a:spLocks/>
          </p:cNvSpPr>
          <p:nvPr/>
        </p:nvSpPr>
        <p:spPr>
          <a:xfrm>
            <a:off x="359442" y="3800251"/>
            <a:ext cx="2621994" cy="192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>
                <a:solidFill>
                  <a:schemeClr val="bg1"/>
                </a:solidFill>
              </a:rPr>
              <a:t>Be part of a wider community</a:t>
            </a:r>
          </a:p>
          <a:p>
            <a:pPr marL="0" indent="0" algn="ctr">
              <a:buNone/>
            </a:pPr>
            <a:r>
              <a:rPr lang="en-GB" sz="1600">
                <a:solidFill>
                  <a:schemeClr val="bg1"/>
                </a:solidFill>
              </a:rPr>
              <a:t>through your workplace reps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2DA5C3-E60B-76C6-E63B-44C9355EB43F}"/>
              </a:ext>
            </a:extLst>
          </p:cNvPr>
          <p:cNvSpPr/>
          <p:nvPr/>
        </p:nvSpPr>
        <p:spPr>
          <a:xfrm>
            <a:off x="9125446" y="1399539"/>
            <a:ext cx="2331533" cy="186258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567A3A-F217-9A80-25E3-8BE881B6588D}"/>
              </a:ext>
            </a:extLst>
          </p:cNvPr>
          <p:cNvSpPr/>
          <p:nvPr/>
        </p:nvSpPr>
        <p:spPr>
          <a:xfrm>
            <a:off x="3292121" y="3897262"/>
            <a:ext cx="2331533" cy="186258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068321-ECE4-EC38-223D-D2E2A54F1064}"/>
              </a:ext>
            </a:extLst>
          </p:cNvPr>
          <p:cNvSpPr txBox="1">
            <a:spLocks/>
          </p:cNvSpPr>
          <p:nvPr/>
        </p:nvSpPr>
        <p:spPr>
          <a:xfrm>
            <a:off x="8928818" y="1333910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Great benefits that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help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you save money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8EBCB4-84C6-A705-9146-807C0EF8D6E0}"/>
              </a:ext>
            </a:extLst>
          </p:cNvPr>
          <p:cNvSpPr/>
          <p:nvPr/>
        </p:nvSpPr>
        <p:spPr>
          <a:xfrm>
            <a:off x="3292122" y="1399540"/>
            <a:ext cx="2331533" cy="186258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B64D00D-3651-42FD-A28D-1B3A612CDAEE}"/>
              </a:ext>
            </a:extLst>
          </p:cNvPr>
          <p:cNvSpPr txBox="1">
            <a:spLocks/>
          </p:cNvSpPr>
          <p:nvPr/>
        </p:nvSpPr>
        <p:spPr>
          <a:xfrm>
            <a:off x="3240869" y="4221648"/>
            <a:ext cx="2362979" cy="186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Let your union know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important to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on matters like pay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CBB2A1F-1A4D-35C5-375A-CA8B9C069025}"/>
              </a:ext>
            </a:extLst>
          </p:cNvPr>
          <p:cNvSpPr txBox="1">
            <a:spLocks/>
          </p:cNvSpPr>
          <p:nvPr/>
        </p:nvSpPr>
        <p:spPr>
          <a:xfrm>
            <a:off x="3426130" y="1333910"/>
            <a:ext cx="2063516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>
                <a:solidFill>
                  <a:schemeClr val="bg1"/>
                </a:solidFill>
                <a:latin typeface="Papyrus" panose="03070502060502030205" pitchFamily="66" charset="0"/>
              </a:rPr>
              <a:t>Advice, support, members via the helpline,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>
                <a:solidFill>
                  <a:schemeClr val="bg1"/>
                </a:solidFill>
                <a:latin typeface="Papyrus" panose="03070502060502030205" pitchFamily="66" charset="0"/>
              </a:rPr>
              <a:t>on-line web chat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7C87F2-604C-9A9C-0066-E43CD093F135}"/>
              </a:ext>
            </a:extLst>
          </p:cNvPr>
          <p:cNvSpPr/>
          <p:nvPr/>
        </p:nvSpPr>
        <p:spPr>
          <a:xfrm>
            <a:off x="504673" y="1457486"/>
            <a:ext cx="2331533" cy="186258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9456A66-8C7E-0BA7-E6D6-F83C16CDF220}"/>
              </a:ext>
            </a:extLst>
          </p:cNvPr>
          <p:cNvSpPr txBox="1">
            <a:spLocks/>
          </p:cNvSpPr>
          <p:nvPr/>
        </p:nvSpPr>
        <p:spPr>
          <a:xfrm>
            <a:off x="308045" y="1399541"/>
            <a:ext cx="2724788" cy="186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>
                <a:solidFill>
                  <a:schemeClr val="bg1"/>
                </a:solidFill>
              </a:rPr>
              <a:t>Help resolve concerns at work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C26991-BFC8-593D-1EE5-8A05D0D3892E}"/>
              </a:ext>
            </a:extLst>
          </p:cNvPr>
          <p:cNvSpPr/>
          <p:nvPr/>
        </p:nvSpPr>
        <p:spPr>
          <a:xfrm>
            <a:off x="6196219" y="3921772"/>
            <a:ext cx="2524351" cy="183807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CA608F-56D9-183D-119D-48E1E338560E}"/>
              </a:ext>
            </a:extLst>
          </p:cNvPr>
          <p:cNvSpPr txBox="1">
            <a:spLocks/>
          </p:cNvSpPr>
          <p:nvPr/>
        </p:nvSpPr>
        <p:spPr>
          <a:xfrm>
            <a:off x="6424020" y="4221648"/>
            <a:ext cx="1917341" cy="1070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4000">
                <a:solidFill>
                  <a:schemeClr val="bg1"/>
                </a:solidFill>
              </a:rPr>
              <a:t>Local reps who know your site, your role, and your challenges </a:t>
            </a:r>
          </a:p>
        </p:txBody>
      </p:sp>
      <p:pic>
        <p:nvPicPr>
          <p:cNvPr id="10" name="Picture 9" descr="A person and person sitting at a desk&#10;&#10;AI-generated content may be incorrect.">
            <a:extLst>
              <a:ext uri="{FF2B5EF4-FFF2-40B4-BE49-F238E27FC236}">
                <a16:creationId xmlns:a16="http://schemas.microsoft.com/office/drawing/2014/main" id="{3D5CE6CA-78E7-A610-320D-762BDDA5F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83" y="3800251"/>
            <a:ext cx="2862258" cy="19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E0EA0-BCCA-2EF5-9E53-96A8A1256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E380D63-3A46-02EF-9888-C9AAB0D6A5FD}"/>
              </a:ext>
            </a:extLst>
          </p:cNvPr>
          <p:cNvSpPr txBox="1">
            <a:spLocks/>
          </p:cNvSpPr>
          <p:nvPr/>
        </p:nvSpPr>
        <p:spPr>
          <a:xfrm>
            <a:off x="0" y="38394"/>
            <a:ext cx="12192000" cy="97113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   </a:t>
            </a:r>
            <a:r>
              <a:rPr lang="en-GB">
                <a:solidFill>
                  <a:schemeClr val="bg1"/>
                </a:solidFill>
              </a:rPr>
              <a:t>How we support New Joiners</a:t>
            </a:r>
          </a:p>
        </p:txBody>
      </p:sp>
      <p:pic>
        <p:nvPicPr>
          <p:cNvPr id="5" name="Picture 4" descr="A white board with many colorful post-it notes&#10;&#10;AI-generated content may be incorrect.">
            <a:extLst>
              <a:ext uri="{FF2B5EF4-FFF2-40B4-BE49-F238E27FC236}">
                <a16:creationId xmlns:a16="http://schemas.microsoft.com/office/drawing/2014/main" id="{1D633970-2018-AAF5-FFA8-2BADEF2F9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9056" y="1229444"/>
            <a:ext cx="2908428" cy="1682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computer on a desk&#10;&#10;AI-generated content may be incorrect.">
            <a:extLst>
              <a:ext uri="{FF2B5EF4-FFF2-40B4-BE49-F238E27FC236}">
                <a16:creationId xmlns:a16="http://schemas.microsoft.com/office/drawing/2014/main" id="{36469A1F-6171-A314-CA78-3F50DD837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5750" y="1229444"/>
            <a:ext cx="2908428" cy="1682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24B13D31-0956-FB1C-718A-741410F30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22362" y="1229445"/>
            <a:ext cx="2976924" cy="1682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A close-up of hands with words&#10;&#10;AI-generated content may be incorrect.">
            <a:extLst>
              <a:ext uri="{FF2B5EF4-FFF2-40B4-BE49-F238E27FC236}">
                <a16:creationId xmlns:a16="http://schemas.microsoft.com/office/drawing/2014/main" id="{F2873D16-5924-A0C8-BB38-3F3DC6000D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70962" y="3858221"/>
            <a:ext cx="2908427" cy="1682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A close up of a logo&#10;&#10;AI-generated content may be incorrect.">
            <a:extLst>
              <a:ext uri="{FF2B5EF4-FFF2-40B4-BE49-F238E27FC236}">
                <a16:creationId xmlns:a16="http://schemas.microsoft.com/office/drawing/2014/main" id="{1E7D90E2-4DA5-1E4A-66E7-99897D3441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627809" y="3858221"/>
            <a:ext cx="2984917" cy="1682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FC23F1-E6AB-F945-6EAC-57ED352064E1}"/>
              </a:ext>
            </a:extLst>
          </p:cNvPr>
          <p:cNvSpPr txBox="1"/>
          <p:nvPr/>
        </p:nvSpPr>
        <p:spPr>
          <a:xfrm>
            <a:off x="419246" y="2999779"/>
            <a:ext cx="3021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/>
              <a:t>Advance Union is here as a steady point of support while you settle 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EA4A42-B3D9-CC19-A044-1D76CF8A982E}"/>
              </a:ext>
            </a:extLst>
          </p:cNvPr>
          <p:cNvSpPr txBox="1"/>
          <p:nvPr/>
        </p:nvSpPr>
        <p:spPr>
          <a:xfrm>
            <a:off x="4392552" y="2999778"/>
            <a:ext cx="3021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/>
              <a:t>If anything feels unclear or inconsistent, we’re here to guide you through it so you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/>
              <a:t>     feel confident and informed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FE0E90-896D-5141-8F50-BD5E4F317EE3}"/>
              </a:ext>
            </a:extLst>
          </p:cNvPr>
          <p:cNvSpPr txBox="1"/>
          <p:nvPr/>
        </p:nvSpPr>
        <p:spPr>
          <a:xfrm>
            <a:off x="8400106" y="2999777"/>
            <a:ext cx="3021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/>
              <a:t>We’re here to help you navigate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/>
              <a:t>    those early challenges</a:t>
            </a:r>
            <a:endParaRPr lang="en-US" altLang="en-US" sz="12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C7ADA9-A06C-555A-7AD9-55503AE2F032}"/>
              </a:ext>
            </a:extLst>
          </p:cNvPr>
          <p:cNvSpPr txBox="1"/>
          <p:nvPr/>
        </p:nvSpPr>
        <p:spPr>
          <a:xfrm>
            <a:off x="2214457" y="5636363"/>
            <a:ext cx="3021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/>
              <a:t>Advance Union gives you a confidential, judgment‑free space to ask anything — from “Is this  normal?” to “What should I do next?” You’ll always get honest, supportive guidance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614834-BFB8-B201-A89E-DCFB3A824F60}"/>
              </a:ext>
            </a:extLst>
          </p:cNvPr>
          <p:cNvSpPr txBox="1"/>
          <p:nvPr/>
        </p:nvSpPr>
        <p:spPr>
          <a:xfrm>
            <a:off x="6609549" y="5636363"/>
            <a:ext cx="3021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/>
              <a:t>You don’t need to wait for a problem to join or reach out. Our support starts the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/>
              <a:t>        moment you walk through the door</a:t>
            </a:r>
          </a:p>
        </p:txBody>
      </p:sp>
    </p:spTree>
    <p:extLst>
      <p:ext uri="{BB962C8B-B14F-4D97-AF65-F5344CB8AC3E}">
        <p14:creationId xmlns:p14="http://schemas.microsoft.com/office/powerpoint/2010/main" val="1571542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4F48BEBA922B4DA069C0BDF85B51A8" ma:contentTypeVersion="13" ma:contentTypeDescription="Create a new document." ma:contentTypeScope="" ma:versionID="5d032534da38312f59dbf393a58bc922">
  <xsd:schema xmlns:xsd="http://www.w3.org/2001/XMLSchema" xmlns:xs="http://www.w3.org/2001/XMLSchema" xmlns:p="http://schemas.microsoft.com/office/2006/metadata/properties" xmlns:ns2="642d6b13-8a01-42ff-a956-08ca9013a4a7" xmlns:ns3="326a846a-eeeb-460a-8cf2-0c51f63008dc" targetNamespace="http://schemas.microsoft.com/office/2006/metadata/properties" ma:root="true" ma:fieldsID="866db3effe84694202ab6512245df99c" ns2:_="" ns3:_="">
    <xsd:import namespace="642d6b13-8a01-42ff-a956-08ca9013a4a7"/>
    <xsd:import namespace="326a846a-eeeb-460a-8cf2-0c51f6300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d6b13-8a01-42ff-a956-08ca9013a4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ec0e05a-f4a5-466d-802b-887c53d89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a846a-eeeb-460a-8cf2-0c51f63008d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6dd4c26-9258-4d67-bce6-0e89e6f004da}" ma:internalName="TaxCatchAll" ma:showField="CatchAllData" ma:web="326a846a-eeeb-460a-8cf2-0c51f63008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2d6b13-8a01-42ff-a956-08ca9013a4a7">
      <Terms xmlns="http://schemas.microsoft.com/office/infopath/2007/PartnerControls"/>
    </lcf76f155ced4ddcb4097134ff3c332f>
    <TaxCatchAll xmlns="326a846a-eeeb-460a-8cf2-0c51f63008dc" xsi:nil="true"/>
  </documentManagement>
</p:properties>
</file>

<file path=customXml/itemProps1.xml><?xml version="1.0" encoding="utf-8"?>
<ds:datastoreItem xmlns:ds="http://schemas.openxmlformats.org/officeDocument/2006/customXml" ds:itemID="{69D9C62C-0734-4B17-BEC7-35348CD48E90}">
  <ds:schemaRefs>
    <ds:schemaRef ds:uri="326a846a-eeeb-460a-8cf2-0c51f63008dc"/>
    <ds:schemaRef ds:uri="642d6b13-8a01-42ff-a956-08ca9013a4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39B721D-476C-4BD5-AED1-544549ED59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86BAC-160E-4F8D-93A4-1D186F7AD51F}">
  <ds:schemaRefs>
    <ds:schemaRef ds:uri="326a846a-eeeb-460a-8cf2-0c51f63008dc"/>
    <ds:schemaRef ds:uri="642d6b13-8a01-42ff-a956-08ca9013a4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c583d477-f7bc-482f-8e21-a507ab13977a}" enabled="0" method="" siteId="{c583d477-f7bc-482f-8e21-a507ab13977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697</Words>
  <Application>Microsoft Office PowerPoint</Application>
  <PresentationFormat>Widescreen</PresentationFormat>
  <Paragraphs>82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Agency FB</vt:lpstr>
      <vt:lpstr>Aharoni</vt:lpstr>
      <vt:lpstr>Aptos</vt:lpstr>
      <vt:lpstr>Aptos Display</vt:lpstr>
      <vt:lpstr>Arial</vt:lpstr>
      <vt:lpstr>Bahnschrift Light</vt:lpstr>
      <vt:lpstr>LilyUPC</vt:lpstr>
      <vt:lpstr>Lucida Sans</vt:lpstr>
      <vt:lpstr>MV Boli</vt:lpstr>
      <vt:lpstr>Papyrus</vt:lpstr>
      <vt:lpstr>Segoe Print</vt:lpstr>
      <vt:lpstr>Segoe UI Black</vt:lpstr>
      <vt:lpstr>Skeena</vt:lpstr>
      <vt:lpstr>Tahoma</vt:lpstr>
      <vt:lpstr>Office Theme</vt:lpstr>
      <vt:lpstr>Saiqa Manzoor  Advance Union </vt:lpstr>
      <vt:lpstr>    What we will talk about</vt:lpstr>
      <vt:lpstr>What is a Union?</vt:lpstr>
      <vt:lpstr>PowerPoint Presentation</vt:lpstr>
      <vt:lpstr>PowerPoint Presentation</vt:lpstr>
      <vt:lpstr>PowerPoint Presentation</vt:lpstr>
      <vt:lpstr>    Our purpose</vt:lpstr>
      <vt:lpstr>    What does Advance do for members?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Graham Hutchins</dc:creator>
  <cp:lastModifiedBy>Graham Hutchins</cp:lastModifiedBy>
  <cp:revision>3</cp:revision>
  <dcterms:created xsi:type="dcterms:W3CDTF">2025-09-04T10:38:18Z</dcterms:created>
  <dcterms:modified xsi:type="dcterms:W3CDTF">2026-03-04T12:26:43Z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0x010100434F48BEBA922B4DA069C0BDF85B51A8</vt:lpwstr>
  </property>
  <property fmtid="{D5CDD505-2E9C-101B-9397-08002B2CF9AE}" pid="3" name="MediaServiceImageTags">
    <vt:lpwstr/>
  </property>
</Properties>
</file>