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0" r:id="rId8"/>
    <p:sldId id="271" r:id="rId9"/>
    <p:sldId id="273" r:id="rId10"/>
    <p:sldId id="261" r:id="rId11"/>
    <p:sldId id="263" r:id="rId12"/>
    <p:sldId id="272" r:id="rId13"/>
    <p:sldId id="26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9DB7E-1D75-4E19-BB02-9F08C6307BAA}" v="1" dt="2026-01-29T14:52:21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Hutchins" userId="d7320bc9-850b-46dc-b08b-2aa11281452f" providerId="ADAL" clId="{C44686F1-8CBF-4C49-974D-D7DC573CCFDB}"/>
    <pc:docChg chg="undo custSel addSld delSld modSld sldOrd">
      <pc:chgData name="Graham Hutchins" userId="d7320bc9-850b-46dc-b08b-2aa11281452f" providerId="ADAL" clId="{C44686F1-8CBF-4C49-974D-D7DC573CCFDB}" dt="2026-01-29T14:52:25.277" v="2633" actId="21"/>
      <pc:docMkLst>
        <pc:docMk/>
      </pc:docMkLst>
      <pc:sldChg chg="addSp delSp modSp mod">
        <pc:chgData name="Graham Hutchins" userId="d7320bc9-850b-46dc-b08b-2aa11281452f" providerId="ADAL" clId="{C44686F1-8CBF-4C49-974D-D7DC573CCFDB}" dt="2026-01-29T14:52:25.277" v="2633" actId="21"/>
        <pc:sldMkLst>
          <pc:docMk/>
          <pc:sldMk cId="2740979444" sldId="256"/>
        </pc:sldMkLst>
        <pc:spChg chg="mod">
          <ac:chgData name="Graham Hutchins" userId="d7320bc9-850b-46dc-b08b-2aa11281452f" providerId="ADAL" clId="{C44686F1-8CBF-4C49-974D-D7DC573CCFDB}" dt="2026-01-05T14:12:34.490" v="2624" actId="6549"/>
          <ac:spMkLst>
            <pc:docMk/>
            <pc:sldMk cId="2740979444" sldId="256"/>
            <ac:spMk id="4" creationId="{84E7A637-1475-4B0D-7D44-28512E509189}"/>
          </ac:spMkLst>
        </pc:spChg>
        <pc:spChg chg="add del mod">
          <ac:chgData name="Graham Hutchins" userId="d7320bc9-850b-46dc-b08b-2aa11281452f" providerId="ADAL" clId="{C44686F1-8CBF-4C49-974D-D7DC573CCFDB}" dt="2026-01-29T14:52:25.277" v="2633" actId="21"/>
          <ac:spMkLst>
            <pc:docMk/>
            <pc:sldMk cId="2740979444" sldId="256"/>
            <ac:spMk id="5" creationId="{217A83A1-098E-A8CD-9109-7098A7576C7D}"/>
          </ac:spMkLst>
        </pc:spChg>
        <pc:spChg chg="mod">
          <ac:chgData name="Graham Hutchins" userId="d7320bc9-850b-46dc-b08b-2aa11281452f" providerId="ADAL" clId="{C44686F1-8CBF-4C49-974D-D7DC573CCFDB}" dt="2026-01-29T14:52:18.121" v="2631" actId="207"/>
          <ac:spMkLst>
            <pc:docMk/>
            <pc:sldMk cId="2740979444" sldId="256"/>
            <ac:spMk id="6" creationId="{72EDB619-A19E-878E-F014-DDA957866B20}"/>
          </ac:spMkLst>
        </pc:spChg>
        <pc:spChg chg="mod">
          <ac:chgData name="Graham Hutchins" userId="d7320bc9-850b-46dc-b08b-2aa11281452f" providerId="ADAL" clId="{C44686F1-8CBF-4C49-974D-D7DC573CCFDB}" dt="2026-01-29T14:52:13.144" v="2630" actId="207"/>
          <ac:spMkLst>
            <pc:docMk/>
            <pc:sldMk cId="2740979444" sldId="256"/>
            <ac:spMk id="7" creationId="{1E4DA9ED-F9FF-05EE-AB28-56034A9E81BE}"/>
          </ac:spMkLst>
        </pc:spChg>
        <pc:spChg chg="mod">
          <ac:chgData name="Graham Hutchins" userId="d7320bc9-850b-46dc-b08b-2aa11281452f" providerId="ADAL" clId="{C44686F1-8CBF-4C49-974D-D7DC573CCFDB}" dt="2026-01-29T14:51:51.563" v="2628" actId="207"/>
          <ac:spMkLst>
            <pc:docMk/>
            <pc:sldMk cId="2740979444" sldId="256"/>
            <ac:spMk id="8" creationId="{6777FD75-6B68-127F-E827-DC8BD19357D6}"/>
          </ac:spMkLst>
        </pc:spChg>
        <pc:spChg chg="mod">
          <ac:chgData name="Graham Hutchins" userId="d7320bc9-850b-46dc-b08b-2aa11281452f" providerId="ADAL" clId="{C44686F1-8CBF-4C49-974D-D7DC573CCFDB}" dt="2026-01-29T14:51:59.064" v="2629" actId="207"/>
          <ac:spMkLst>
            <pc:docMk/>
            <pc:sldMk cId="2740979444" sldId="256"/>
            <ac:spMk id="9" creationId="{F383BB0B-EFD5-6979-58BE-FEAEF08307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7F6F-FF5A-77B9-2440-956A0A5DA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F65FE-918E-0E96-BB81-78D1F2368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32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BCDF-4B36-FEF3-B92E-897F2E86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03B14-4CBA-B5DF-431E-B6F983F8D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5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AFCC6-FCB5-23AF-C4CF-0F08D6E5A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2F327-7C55-1783-F933-247C0673C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98B8-80B3-D70A-DB50-AC2E2C95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F622-BCAA-FD24-495E-74881481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75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5AA4-3481-662E-9A82-04E4A1F4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DBE5E-90FF-EA97-9776-38803D52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12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7A47-30B0-2971-F8EA-37013F3C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B8192-3AAE-B291-051E-D6ABEA10D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0AC44-8F7B-8A6B-B3F4-B3E95FFA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6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34E3-C3C4-A8E6-F00F-7E6358CB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281BB-6107-1E89-B65B-8B8B348A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E8EFF-2F73-37C0-DC4E-DC9E2633F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4091F-8128-73DE-4137-64AFCA99D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909F4-6DCB-3BBF-F64D-5454FFDAA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10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6AF5-E6F8-E1DB-08A2-5042420E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123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94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51A5-3C81-C587-881F-355ED5AE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8D9C-2532-E838-05ED-F270968E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03616-538F-002C-CD2D-20353E19A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94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B2DB-E5B5-088B-75E5-417DB76C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231B3-C940-FB3F-CE57-E1E1CE2B8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1337C-E07E-FE45-0B69-19E984C21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83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2F8DE8C9-2718-BCF9-7C97-B251FAF87C7F}"/>
              </a:ext>
            </a:extLst>
          </p:cNvPr>
          <p:cNvSpPr/>
          <p:nvPr userDrawn="1"/>
        </p:nvSpPr>
        <p:spPr>
          <a:xfrm>
            <a:off x="-1535502" y="5615796"/>
            <a:ext cx="14544136" cy="1551315"/>
          </a:xfrm>
          <a:prstGeom prst="ellipse">
            <a:avLst/>
          </a:prstGeom>
          <a:solidFill>
            <a:srgbClr val="FAF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BB29A-64BF-4EA5-FD1D-F9A70257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C1977-DFE8-A8DD-C81E-2FA7ADA7F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AE5A2-D534-B010-4410-619E308D6B34}"/>
              </a:ext>
            </a:extLst>
          </p:cNvPr>
          <p:cNvSpPr txBox="1"/>
          <p:nvPr userDrawn="1"/>
        </p:nvSpPr>
        <p:spPr>
          <a:xfrm>
            <a:off x="9247517" y="6296251"/>
            <a:ext cx="316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www.advance-union.org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8931F-7F2D-2D30-F463-7251C95A00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2" y="5994946"/>
            <a:ext cx="665406" cy="6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0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erge 8">
            <a:extLst>
              <a:ext uri="{FF2B5EF4-FFF2-40B4-BE49-F238E27FC236}">
                <a16:creationId xmlns:a16="http://schemas.microsoft.com/office/drawing/2014/main" id="{F383BB0B-EFD5-6979-58BE-FEAEF0830706}"/>
              </a:ext>
            </a:extLst>
          </p:cNvPr>
          <p:cNvSpPr/>
          <p:nvPr/>
        </p:nvSpPr>
        <p:spPr>
          <a:xfrm rot="20286932">
            <a:off x="-103093" y="-420184"/>
            <a:ext cx="1882588" cy="1570616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Merge 6">
            <a:extLst>
              <a:ext uri="{FF2B5EF4-FFF2-40B4-BE49-F238E27FC236}">
                <a16:creationId xmlns:a16="http://schemas.microsoft.com/office/drawing/2014/main" id="{1E4DA9ED-F9FF-05EE-AB28-56034A9E81BE}"/>
              </a:ext>
            </a:extLst>
          </p:cNvPr>
          <p:cNvSpPr/>
          <p:nvPr/>
        </p:nvSpPr>
        <p:spPr>
          <a:xfrm rot="20286932">
            <a:off x="10929773" y="2291377"/>
            <a:ext cx="1882588" cy="1570616"/>
          </a:xfrm>
          <a:prstGeom prst="flowChartMerg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72EDB619-A19E-878E-F014-DDA957866B20}"/>
              </a:ext>
            </a:extLst>
          </p:cNvPr>
          <p:cNvSpPr/>
          <p:nvPr/>
        </p:nvSpPr>
        <p:spPr>
          <a:xfrm rot="7078105">
            <a:off x="10119008" y="-341617"/>
            <a:ext cx="2624866" cy="2242485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6777FD75-6B68-127F-E827-DC8BD19357D6}"/>
              </a:ext>
            </a:extLst>
          </p:cNvPr>
          <p:cNvSpPr/>
          <p:nvPr/>
        </p:nvSpPr>
        <p:spPr>
          <a:xfrm rot="19416069">
            <a:off x="-728993" y="3074506"/>
            <a:ext cx="1833099" cy="1776168"/>
          </a:xfrm>
          <a:prstGeom prst="flowChartDela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7A637-1475-4B0D-7D44-28512E50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84" y="4089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End of year ratings and appeals process</a:t>
            </a:r>
            <a:br>
              <a:rPr lang="en-US" sz="2400" dirty="0"/>
            </a:br>
            <a:r>
              <a:rPr lang="en-US" sz="2400" dirty="0"/>
              <a:t> rights- Your Rights</a:t>
            </a:r>
            <a:br>
              <a:rPr lang="en-GB" sz="2800" i="1" dirty="0"/>
            </a:br>
            <a:endParaRPr lang="en-GB" sz="2800" i="1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2EFD6ED-E117-A8D1-3570-65FA76B3A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4067" y="1102991"/>
            <a:ext cx="4415450" cy="4206240"/>
          </a:xfrm>
          <a:prstGeom prst="rect">
            <a:avLst/>
          </a:prstGeom>
        </p:spPr>
      </p:pic>
      <p:pic>
        <p:nvPicPr>
          <p:cNvPr id="3" name="Picture 2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DFEF2294-9BC8-0E92-3654-1B893A2B8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84" y="513697"/>
            <a:ext cx="3432699" cy="9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7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89118-B62C-9666-3794-6F50FD8BE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A2854-6DAC-0B9A-BD5A-31CFC2F55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741AE8-0B5D-5455-9CBF-F0E9D309E044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   </a:t>
            </a:r>
            <a:r>
              <a:rPr lang="en-GB" sz="4400" dirty="0">
                <a:solidFill>
                  <a:schemeClr val="bg1"/>
                </a:solidFill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37468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2EC0A-39CA-D1B1-8F40-CE419C7F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665F3-95BB-CDC6-97D7-71CC90AE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26791B-5B0E-6F30-27A9-105F73B934D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6D1787-A056-486B-3A05-21BE26A7A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8F1EE70-CF6B-8365-693C-352471224632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What does Advance do for members?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8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DAAB7-EA46-E64D-4DA1-DD86C035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7847"/>
            <a:ext cx="10515600" cy="1500187"/>
          </a:xfrm>
        </p:spPr>
        <p:txBody>
          <a:bodyPr>
            <a:normAutofit fontScale="25000" lnSpcReduction="20000"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chemeClr val="tx2"/>
                </a:solidFill>
              </a:rPr>
              <a:t>About Unions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chemeClr val="tx2"/>
                </a:solidFill>
              </a:rPr>
              <a:t>Who are Advance and what do we do?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chemeClr val="tx2"/>
                </a:solidFill>
              </a:rPr>
              <a:t>Why is this session so important?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chemeClr val="tx2"/>
                </a:solidFill>
              </a:rPr>
              <a:t>Our people and your union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chemeClr val="tx2"/>
                </a:solidFill>
              </a:rPr>
              <a:t>All the benefits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chemeClr val="tx2"/>
                </a:solidFill>
              </a:rPr>
              <a:t>What's in it for you?</a:t>
            </a:r>
          </a:p>
          <a:p>
            <a:endParaRPr lang="en-GB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0EF9FCA-B9C6-9297-F3A5-4F396F24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94"/>
            <a:ext cx="12192000" cy="971130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400" dirty="0"/>
              <a:t>    </a:t>
            </a:r>
            <a:r>
              <a:rPr lang="en-GB" sz="4400" dirty="0">
                <a:solidFill>
                  <a:schemeClr val="bg1"/>
                </a:solidFill>
              </a:rPr>
              <a:t>What we will talk about</a:t>
            </a:r>
          </a:p>
        </p:txBody>
      </p:sp>
    </p:spTree>
    <p:extLst>
      <p:ext uri="{BB962C8B-B14F-4D97-AF65-F5344CB8AC3E}">
        <p14:creationId xmlns:p14="http://schemas.microsoft.com/office/powerpoint/2010/main" val="300231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0772C-5090-61DE-F3B5-D865D306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C8431F-5160-3C48-5890-5CA19CDC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Union?</a:t>
            </a:r>
          </a:p>
        </p:txBody>
      </p:sp>
      <p:pic>
        <p:nvPicPr>
          <p:cNvPr id="7" name="Content Placeholder 6" descr="A group of people with signs&#10;&#10;AI-generated content may be incorrect.">
            <a:extLst>
              <a:ext uri="{FF2B5EF4-FFF2-40B4-BE49-F238E27FC236}">
                <a16:creationId xmlns:a16="http://schemas.microsoft.com/office/drawing/2014/main" id="{4CD5D8FE-193F-7374-B7A9-DA46A651D4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b="6522"/>
          <a:stretch>
            <a:fillRect/>
          </a:stretch>
        </p:blipFill>
        <p:spPr>
          <a:xfrm>
            <a:off x="902108" y="0"/>
            <a:ext cx="10515600" cy="58351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E792AD-8E45-E1AD-F382-DC5AD928FC58}"/>
              </a:ext>
            </a:extLst>
          </p:cNvPr>
          <p:cNvSpPr txBox="1"/>
          <p:nvPr/>
        </p:nvSpPr>
        <p:spPr>
          <a:xfrm>
            <a:off x="3068456" y="5784738"/>
            <a:ext cx="544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a Union?</a:t>
            </a:r>
          </a:p>
        </p:txBody>
      </p:sp>
    </p:spTree>
    <p:extLst>
      <p:ext uri="{BB962C8B-B14F-4D97-AF65-F5344CB8AC3E}">
        <p14:creationId xmlns:p14="http://schemas.microsoft.com/office/powerpoint/2010/main" val="255100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54AE983-56EB-D66B-8685-42F2777DEEAB}"/>
              </a:ext>
            </a:extLst>
          </p:cNvPr>
          <p:cNvSpPr txBox="1">
            <a:spLocks/>
          </p:cNvSpPr>
          <p:nvPr/>
        </p:nvSpPr>
        <p:spPr>
          <a:xfrm>
            <a:off x="887688" y="2471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/>
              <a:t>“The only union totally dedicated to people in</a:t>
            </a:r>
          </a:p>
          <a:p>
            <a:pPr>
              <a:lnSpc>
                <a:spcPct val="160000"/>
              </a:lnSpc>
            </a:pPr>
            <a:r>
              <a:rPr lang="en-GB" i="1" dirty="0"/>
              <a:t>Santander by being “Your Informed Voice At Work”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427FD-F968-31B6-310D-ADB3A1EE7B25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   </a:t>
            </a:r>
            <a:r>
              <a:rPr lang="en-GB" dirty="0">
                <a:solidFill>
                  <a:schemeClr val="bg1"/>
                </a:solidFill>
              </a:rPr>
              <a:t>Who are Advance Union?</a:t>
            </a:r>
          </a:p>
        </p:txBody>
      </p:sp>
    </p:spTree>
    <p:extLst>
      <p:ext uri="{BB962C8B-B14F-4D97-AF65-F5344CB8AC3E}">
        <p14:creationId xmlns:p14="http://schemas.microsoft.com/office/powerpoint/2010/main" val="167001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93ED52-90AF-4FE4-E027-D6103ABAB150}"/>
              </a:ext>
            </a:extLst>
          </p:cNvPr>
          <p:cNvSpPr/>
          <p:nvPr/>
        </p:nvSpPr>
        <p:spPr>
          <a:xfrm>
            <a:off x="726712" y="3861620"/>
            <a:ext cx="2927308" cy="229520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F58EC-8AF7-5675-5F94-633CF580186E}"/>
              </a:ext>
            </a:extLst>
          </p:cNvPr>
          <p:cNvSpPr/>
          <p:nvPr/>
        </p:nvSpPr>
        <p:spPr>
          <a:xfrm>
            <a:off x="8426492" y="1442174"/>
            <a:ext cx="2927308" cy="2295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7CE6-C4A1-6479-4C72-ED4C0FDC6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3268" y="1690688"/>
            <a:ext cx="2724788" cy="1862584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GB" sz="3700" dirty="0">
                <a:solidFill>
                  <a:schemeClr val="bg1"/>
                </a:solidFill>
                <a:latin typeface="Agency FB" panose="020B0503020202020204" pitchFamily="34" charset="0"/>
              </a:rPr>
              <a:t>Acting in strength for our members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813805B-66D7-CE7F-5E50-E7801A5F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94"/>
            <a:ext cx="12192000" cy="97113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dirty="0">
                <a:solidFill>
                  <a:schemeClr val="bg1"/>
                </a:solidFill>
              </a:rPr>
              <a:t>Our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CE762A-5DB6-5077-B4DF-1049C45CF139}"/>
              </a:ext>
            </a:extLst>
          </p:cNvPr>
          <p:cNvSpPr txBox="1">
            <a:spLocks/>
          </p:cNvSpPr>
          <p:nvPr/>
        </p:nvSpPr>
        <p:spPr>
          <a:xfrm>
            <a:off x="879369" y="3955208"/>
            <a:ext cx="2621994" cy="192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GB" sz="3700" dirty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Safeguarding you pay &amp; benefits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8D4070-C374-8BCD-6403-E9B8616450E7}"/>
              </a:ext>
            </a:extLst>
          </p:cNvPr>
          <p:cNvSpPr/>
          <p:nvPr/>
        </p:nvSpPr>
        <p:spPr>
          <a:xfrm>
            <a:off x="8426492" y="3861620"/>
            <a:ext cx="2927308" cy="229520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5F7A45-5B45-A7D2-EC49-F3975CBBECE7}"/>
              </a:ext>
            </a:extLst>
          </p:cNvPr>
          <p:cNvSpPr/>
          <p:nvPr/>
        </p:nvSpPr>
        <p:spPr>
          <a:xfrm>
            <a:off x="4576602" y="3861620"/>
            <a:ext cx="2927308" cy="2295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648A2A-66E8-8682-BAFE-AC46144B11C8}"/>
              </a:ext>
            </a:extLst>
          </p:cNvPr>
          <p:cNvSpPr txBox="1">
            <a:spLocks/>
          </p:cNvSpPr>
          <p:nvPr/>
        </p:nvSpPr>
        <p:spPr>
          <a:xfrm>
            <a:off x="8527752" y="3985893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Conserving your security of employment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E71D47-2E2B-1986-2FCA-2F64F1191CAA}"/>
              </a:ext>
            </a:extLst>
          </p:cNvPr>
          <p:cNvSpPr/>
          <p:nvPr/>
        </p:nvSpPr>
        <p:spPr>
          <a:xfrm>
            <a:off x="4538503" y="1442144"/>
            <a:ext cx="2927308" cy="229520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DA1F72-3AE4-07CA-426A-3835803FF272}"/>
              </a:ext>
            </a:extLst>
          </p:cNvPr>
          <p:cNvSpPr txBox="1">
            <a:spLocks/>
          </p:cNvSpPr>
          <p:nvPr/>
        </p:nvSpPr>
        <p:spPr>
          <a:xfrm>
            <a:off x="4677862" y="4110151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GB" sz="3700" dirty="0">
                <a:solidFill>
                  <a:schemeClr val="bg1"/>
                </a:solidFill>
                <a:latin typeface="Skeena" panose="020F0502020204030204" pitchFamily="2" charset="0"/>
              </a:rPr>
              <a:t>Advocating Diversity, Equality &amp; Inclusion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5B9BCD-FA09-F631-7049-C3378D2E6E64}"/>
              </a:ext>
            </a:extLst>
          </p:cNvPr>
          <p:cNvSpPr txBox="1">
            <a:spLocks/>
          </p:cNvSpPr>
          <p:nvPr/>
        </p:nvSpPr>
        <p:spPr>
          <a:xfrm>
            <a:off x="4639763" y="1566416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GB" sz="3700" dirty="0">
                <a:solidFill>
                  <a:schemeClr val="bg1"/>
                </a:solidFill>
                <a:latin typeface="Bahnschrift Light" panose="020B0502040204020203" pitchFamily="34" charset="0"/>
              </a:rPr>
              <a:t>Ensuring fairness at work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F79311-EDA4-9D2E-8BFB-44943E8E3D24}"/>
              </a:ext>
            </a:extLst>
          </p:cNvPr>
          <p:cNvSpPr/>
          <p:nvPr/>
        </p:nvSpPr>
        <p:spPr>
          <a:xfrm>
            <a:off x="782456" y="1442174"/>
            <a:ext cx="2927308" cy="2295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74D52AA-1E55-DD6F-3DBF-9D7034422F88}"/>
              </a:ext>
            </a:extLst>
          </p:cNvPr>
          <p:cNvSpPr txBox="1">
            <a:spLocks/>
          </p:cNvSpPr>
          <p:nvPr/>
        </p:nvSpPr>
        <p:spPr>
          <a:xfrm>
            <a:off x="929232" y="1690688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Working together for our members</a:t>
            </a:r>
          </a:p>
        </p:txBody>
      </p:sp>
    </p:spTree>
    <p:extLst>
      <p:ext uri="{BB962C8B-B14F-4D97-AF65-F5344CB8AC3E}">
        <p14:creationId xmlns:p14="http://schemas.microsoft.com/office/powerpoint/2010/main" val="32188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B685D-B99F-D1A7-4924-7E8F126E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F5A929-5EE8-FF00-4209-564FB2C15B98}"/>
              </a:ext>
            </a:extLst>
          </p:cNvPr>
          <p:cNvSpPr/>
          <p:nvPr/>
        </p:nvSpPr>
        <p:spPr>
          <a:xfrm>
            <a:off x="726712" y="3861620"/>
            <a:ext cx="2927308" cy="2295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1C68-45B0-DFF1-6E69-A2D18B4CE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3268" y="1690688"/>
            <a:ext cx="2724788" cy="1862584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Help resolve concerns at work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32D61E-9006-47BA-FD64-5B810DCE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94"/>
            <a:ext cx="12192000" cy="97113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</a:t>
            </a:r>
            <a:r>
              <a:rPr lang="en-GB" dirty="0">
                <a:solidFill>
                  <a:schemeClr val="bg1"/>
                </a:solidFill>
              </a:rPr>
              <a:t>What does Advance do for members?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A6E264-789B-731B-25E5-E86C7BF0E4BA}"/>
              </a:ext>
            </a:extLst>
          </p:cNvPr>
          <p:cNvSpPr txBox="1">
            <a:spLocks/>
          </p:cNvSpPr>
          <p:nvPr/>
        </p:nvSpPr>
        <p:spPr>
          <a:xfrm>
            <a:off x="879369" y="3955208"/>
            <a:ext cx="2621994" cy="192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Be part of a wider community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through your workplace reps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2DA5C3-E60B-76C6-E63B-44C9355EB43F}"/>
              </a:ext>
            </a:extLst>
          </p:cNvPr>
          <p:cNvSpPr/>
          <p:nvPr/>
        </p:nvSpPr>
        <p:spPr>
          <a:xfrm>
            <a:off x="8426492" y="3861620"/>
            <a:ext cx="2927308" cy="2295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567A3A-F217-9A80-25E3-8BE881B6588D}"/>
              </a:ext>
            </a:extLst>
          </p:cNvPr>
          <p:cNvSpPr/>
          <p:nvPr/>
        </p:nvSpPr>
        <p:spPr>
          <a:xfrm>
            <a:off x="4576602" y="3861620"/>
            <a:ext cx="2927308" cy="229520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068321-ECE4-EC38-223D-D2E2A54F1064}"/>
              </a:ext>
            </a:extLst>
          </p:cNvPr>
          <p:cNvSpPr txBox="1">
            <a:spLocks/>
          </p:cNvSpPr>
          <p:nvPr/>
        </p:nvSpPr>
        <p:spPr>
          <a:xfrm>
            <a:off x="8527752" y="3985893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Great benefits that help you save money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8EBCB4-84C6-A705-9146-807C0EF8D6E0}"/>
              </a:ext>
            </a:extLst>
          </p:cNvPr>
          <p:cNvSpPr/>
          <p:nvPr/>
        </p:nvSpPr>
        <p:spPr>
          <a:xfrm>
            <a:off x="4528274" y="1436036"/>
            <a:ext cx="2927308" cy="2295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B64D00D-3651-42FD-A28D-1B3A612CDAEE}"/>
              </a:ext>
            </a:extLst>
          </p:cNvPr>
          <p:cNvSpPr txBox="1">
            <a:spLocks/>
          </p:cNvSpPr>
          <p:nvPr/>
        </p:nvSpPr>
        <p:spPr>
          <a:xfrm>
            <a:off x="4677862" y="4110151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Let your union know what is important to you on matters like pay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CBB2A1F-1A4D-35C5-375A-CA8B9C069025}"/>
              </a:ext>
            </a:extLst>
          </p:cNvPr>
          <p:cNvSpPr txBox="1">
            <a:spLocks/>
          </p:cNvSpPr>
          <p:nvPr/>
        </p:nvSpPr>
        <p:spPr>
          <a:xfrm>
            <a:off x="4639763" y="1566416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Advice, Support, members helpline, on-line web chat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7C87F2-604C-9A9C-0066-E43CD093F135}"/>
              </a:ext>
            </a:extLst>
          </p:cNvPr>
          <p:cNvSpPr/>
          <p:nvPr/>
        </p:nvSpPr>
        <p:spPr>
          <a:xfrm>
            <a:off x="782456" y="1442174"/>
            <a:ext cx="2927308" cy="229520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9456A66-8C7E-0BA7-E6D6-F83C16CDF220}"/>
              </a:ext>
            </a:extLst>
          </p:cNvPr>
          <p:cNvSpPr txBox="1">
            <a:spLocks/>
          </p:cNvSpPr>
          <p:nvPr/>
        </p:nvSpPr>
        <p:spPr>
          <a:xfrm>
            <a:off x="929232" y="1690688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Help resolve concerns at work</a:t>
            </a:r>
          </a:p>
        </p:txBody>
      </p:sp>
    </p:spTree>
    <p:extLst>
      <p:ext uri="{BB962C8B-B14F-4D97-AF65-F5344CB8AC3E}">
        <p14:creationId xmlns:p14="http://schemas.microsoft.com/office/powerpoint/2010/main" val="293243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250D5-52B3-1DE4-A507-4A9F6B095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6318C60-F25F-BFAF-E9BE-0A05309E1631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   </a:t>
            </a:r>
            <a:r>
              <a:rPr lang="en-GB" dirty="0">
                <a:solidFill>
                  <a:schemeClr val="bg1"/>
                </a:solidFill>
              </a:rPr>
              <a:t>Great benefits for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26912-4497-7525-0D7A-B64322769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29" y="2192115"/>
            <a:ext cx="2781013" cy="1466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A8B7C-A4E9-E713-92B1-FBE85F60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61" y="1659702"/>
            <a:ext cx="2823062" cy="1015992"/>
          </a:xfrm>
          <a:prstGeom prst="rect">
            <a:avLst/>
          </a:prstGeom>
        </p:spPr>
      </p:pic>
      <p:pic>
        <p:nvPicPr>
          <p:cNvPr id="8" name="Picture 7" descr="A blue and green check mark&#10;&#10;AI-generated content may be incorrect.">
            <a:extLst>
              <a:ext uri="{FF2B5EF4-FFF2-40B4-BE49-F238E27FC236}">
                <a16:creationId xmlns:a16="http://schemas.microsoft.com/office/drawing/2014/main" id="{BBE30AE5-D926-1AD2-1AD4-348DA8443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99" y="1411491"/>
            <a:ext cx="3328416" cy="1201382"/>
          </a:xfrm>
          <a:prstGeom prst="rect">
            <a:avLst/>
          </a:prstGeom>
        </p:spPr>
      </p:pic>
      <p:pic>
        <p:nvPicPr>
          <p:cNvPr id="10" name="Picture 9" descr="A logo with white text and orange circles&#10;&#10;AI-generated content may be incorrect.">
            <a:extLst>
              <a:ext uri="{FF2B5EF4-FFF2-40B4-BE49-F238E27FC236}">
                <a16:creationId xmlns:a16="http://schemas.microsoft.com/office/drawing/2014/main" id="{297C6178-AB03-694A-CBAC-8DE4F5229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29" y="3324673"/>
            <a:ext cx="2280886" cy="1560606"/>
          </a:xfrm>
          <a:prstGeom prst="rect">
            <a:avLst/>
          </a:prstGeom>
        </p:spPr>
      </p:pic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AF0022EF-F00B-F313-985D-8513AFCA0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1" y="3572262"/>
            <a:ext cx="1619696" cy="1560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7BD66-3ABE-32BD-4174-12E8D1110C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14" y="3572262"/>
            <a:ext cx="3147041" cy="21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3DA1A-2C4F-395A-0470-9B22BDF7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DE87CB5-11CF-CF58-FC22-4D36AECEBCDA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   </a:t>
            </a:r>
            <a:r>
              <a:rPr lang="en-GB" dirty="0">
                <a:solidFill>
                  <a:schemeClr val="bg1"/>
                </a:solidFill>
              </a:rPr>
              <a:t>What else….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910ED-04F8-0B1B-DA51-A140FBB8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6" y="1453553"/>
            <a:ext cx="5510871" cy="2517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4F8E6-A0F0-3ED6-49C1-CC6A2820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752" y="3429000"/>
            <a:ext cx="3183806" cy="2139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194B0-254E-3262-36FC-4517596C4800}"/>
              </a:ext>
            </a:extLst>
          </p:cNvPr>
          <p:cNvSpPr txBox="1"/>
          <p:nvPr/>
        </p:nvSpPr>
        <p:spPr>
          <a:xfrm>
            <a:off x="8471593" y="3059668"/>
            <a:ext cx="325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Competitions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B2E93-3292-F586-6642-AA886A8DE569}"/>
              </a:ext>
            </a:extLst>
          </p:cNvPr>
          <p:cNvSpPr txBox="1"/>
          <p:nvPr/>
        </p:nvSpPr>
        <p:spPr>
          <a:xfrm>
            <a:off x="185738" y="1084221"/>
            <a:ext cx="325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Quarterly newsletters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91B74-93D7-0FD3-38F2-A1A3837CB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972" y="4415505"/>
            <a:ext cx="3330600" cy="2433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9A72AC-B9CD-A251-F304-8E49F1EF17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126" b="25310"/>
          <a:stretch>
            <a:fillRect/>
          </a:stretch>
        </p:blipFill>
        <p:spPr>
          <a:xfrm>
            <a:off x="6885616" y="1268887"/>
            <a:ext cx="3001758" cy="13501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028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2746D-B756-35BC-B357-733CC7E66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F0359D3-F805-F742-4888-A707FC64C1F3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    Contact &amp; Connect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E04EA-5E49-160B-5AFD-AB2D4E45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48" y="1702995"/>
            <a:ext cx="5371798" cy="39245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22608C-7A02-E9FE-F178-60CE6D19B67E}"/>
              </a:ext>
            </a:extLst>
          </p:cNvPr>
          <p:cNvSpPr txBox="1"/>
          <p:nvPr/>
        </p:nvSpPr>
        <p:spPr>
          <a:xfrm>
            <a:off x="739499" y="2233278"/>
            <a:ext cx="7272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Helpline: 01442 891122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54CA5-F64A-D47A-2ED3-2D714C142844}"/>
              </a:ext>
            </a:extLst>
          </p:cNvPr>
          <p:cNvSpPr txBox="1"/>
          <p:nvPr/>
        </p:nvSpPr>
        <p:spPr>
          <a:xfrm>
            <a:off x="739499" y="3303892"/>
            <a:ext cx="7272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 baseline="0" dirty="0"/>
              <a:t>info@advance-union.org</a:t>
            </a:r>
            <a:endParaRPr lang="en-GB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7CF230-53A1-FF0A-1FE9-0517EE0929AB}"/>
              </a:ext>
            </a:extLst>
          </p:cNvPr>
          <p:cNvSpPr txBox="1"/>
          <p:nvPr/>
        </p:nvSpPr>
        <p:spPr>
          <a:xfrm>
            <a:off x="739499" y="4374507"/>
            <a:ext cx="7272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www.advance-union.org</a:t>
            </a:r>
          </a:p>
        </p:txBody>
      </p:sp>
    </p:spTree>
    <p:extLst>
      <p:ext uri="{BB962C8B-B14F-4D97-AF65-F5344CB8AC3E}">
        <p14:creationId xmlns:p14="http://schemas.microsoft.com/office/powerpoint/2010/main" val="105496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2d6b13-8a01-42ff-a956-08ca9013a4a7">
      <Terms xmlns="http://schemas.microsoft.com/office/infopath/2007/PartnerControls"/>
    </lcf76f155ced4ddcb4097134ff3c332f>
    <TaxCatchAll xmlns="326a846a-eeeb-460a-8cf2-0c51f63008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F48BEBA922B4DA069C0BDF85B51A8" ma:contentTypeVersion="13" ma:contentTypeDescription="Create a new document." ma:contentTypeScope="" ma:versionID="3f459cc382afc7a49d0432727cb1055d">
  <xsd:schema xmlns:xsd="http://www.w3.org/2001/XMLSchema" xmlns:xs="http://www.w3.org/2001/XMLSchema" xmlns:p="http://schemas.microsoft.com/office/2006/metadata/properties" xmlns:ns2="642d6b13-8a01-42ff-a956-08ca9013a4a7" xmlns:ns3="326a846a-eeeb-460a-8cf2-0c51f63008dc" targetNamespace="http://schemas.microsoft.com/office/2006/metadata/properties" ma:root="true" ma:fieldsID="a7cf2f486ef903655e92ea5da9bbd452" ns2:_="" ns3:_="">
    <xsd:import namespace="642d6b13-8a01-42ff-a956-08ca9013a4a7"/>
    <xsd:import namespace="326a846a-eeeb-460a-8cf2-0c51f6300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d6b13-8a01-42ff-a956-08ca9013a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ec0e05a-f4a5-466d-802b-887c53d89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a846a-eeeb-460a-8cf2-0c51f63008d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6dd4c26-9258-4d67-bce6-0e89e6f004da}" ma:internalName="TaxCatchAll" ma:showField="CatchAllData" ma:web="326a846a-eeeb-460a-8cf2-0c51f63008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9B721D-476C-4BD5-AED1-544549ED5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86BAC-160E-4F8D-93A4-1D186F7AD51F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642d6b13-8a01-42ff-a956-08ca9013a4a7"/>
    <ds:schemaRef ds:uri="http://schemas.microsoft.com/office/infopath/2007/PartnerControls"/>
    <ds:schemaRef ds:uri="326a846a-eeeb-460a-8cf2-0c51f63008d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FEA43D-CF2F-412F-9016-7BCEEC096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2d6b13-8a01-42ff-a956-08ca9013a4a7"/>
    <ds:schemaRef ds:uri="326a846a-eeeb-460a-8cf2-0c51f6300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583d477-f7bc-482f-8e21-a507ab13977a}" enabled="0" method="" siteId="{c583d477-f7bc-482f-8e21-a507ab1397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Agency FB</vt:lpstr>
      <vt:lpstr>Aharoni</vt:lpstr>
      <vt:lpstr>Aptos</vt:lpstr>
      <vt:lpstr>Aptos Display</vt:lpstr>
      <vt:lpstr>Arial</vt:lpstr>
      <vt:lpstr>Bahnschrift Light</vt:lpstr>
      <vt:lpstr>LilyUPC</vt:lpstr>
      <vt:lpstr>Skeena</vt:lpstr>
      <vt:lpstr>Office Theme</vt:lpstr>
      <vt:lpstr>End of year ratings and appeals process  rights- Your Rights </vt:lpstr>
      <vt:lpstr>    What we will talk about</vt:lpstr>
      <vt:lpstr>What is a Union?</vt:lpstr>
      <vt:lpstr>PowerPoint Presentation</vt:lpstr>
      <vt:lpstr>    Our purpose</vt:lpstr>
      <vt:lpstr>    What does Advance do for members?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Graham Hutchins</dc:creator>
  <cp:lastModifiedBy>Graham Hutchins</cp:lastModifiedBy>
  <cp:revision>2</cp:revision>
  <dcterms:created xsi:type="dcterms:W3CDTF">2025-09-04T10:38:18Z</dcterms:created>
  <dcterms:modified xsi:type="dcterms:W3CDTF">2026-03-25T10:36:52Z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0x010100434F48BEBA922B4DA069C0BDF85B51A8</vt:lpwstr>
  </property>
  <property fmtid="{D5CDD505-2E9C-101B-9397-08002B2CF9AE}" pid="3" name="MediaServiceImageTags">
    <vt:lpwstr/>
  </property>
</Properties>
</file>